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0"/>
  </p:handoutMasterIdLst>
  <p:sldIdLst>
    <p:sldId id="256" r:id="rId3"/>
    <p:sldId id="479" r:id="rId4"/>
    <p:sldId id="487" r:id="rId6"/>
    <p:sldId id="490" r:id="rId7"/>
    <p:sldId id="486" r:id="rId8"/>
    <p:sldId id="489" r:id="rId9"/>
  </p:sldIdLst>
  <p:sldSz cx="9144000" cy="6858000" type="screen4x3"/>
  <p:notesSz cx="6797675" cy="992632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nyaofo@gmail.com" initials="c" lastIdx="1" clrIdx="0"/>
  <p:cmAuthor id="2" name="c j" initials="cj" lastIdx="2" clrIdx="1"/>
  <p:cmAuthor id="3" name="Dengqy" initials="Deng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C00000"/>
    <a:srgbClr val="F8A12D"/>
    <a:srgbClr val="2DA4CD"/>
    <a:srgbClr val="1EB696"/>
    <a:srgbClr val="919191"/>
    <a:srgbClr val="E4F4F5"/>
    <a:srgbClr val="21219E"/>
    <a:srgbClr val="20209C"/>
    <a:srgbClr val="2323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95897" autoAdjust="0"/>
  </p:normalViewPr>
  <p:slideViewPr>
    <p:cSldViewPr snapToGrid="0">
      <p:cViewPr varScale="1">
        <p:scale>
          <a:sx n="109" d="100"/>
          <a:sy n="109" d="100"/>
        </p:scale>
        <p:origin x="-1842" y="-90"/>
      </p:cViewPr>
      <p:guideLst>
        <p:guide orient="horz" pos="2264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3.xml"/><Relationship Id="rId14" Type="http://schemas.openxmlformats.org/officeDocument/2006/relationships/commentAuthors" Target="commentAuthors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C5E742-CC85-4ABE-AF43-EEDC6A9108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CA3C27-C577-4611-A41D-EF6088FFC2F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DC4BC0-1F4D-4BD8-A38E-A5A53B182F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813948-FDA6-4522-80AF-4BE96CF68D5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5813948-FDA6-4522-80AF-4BE96CF68D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5813948-FDA6-4522-80AF-4BE96CF68D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5813948-FDA6-4522-80AF-4BE96CF68D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5813948-FDA6-4522-80AF-4BE96CF68D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5813948-FDA6-4522-80AF-4BE96CF68D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  <p:sp>
        <p:nvSpPr>
          <p:cNvPr id="7" name="圆角矩形 2"/>
          <p:cNvSpPr/>
          <p:nvPr userDrawn="1"/>
        </p:nvSpPr>
        <p:spPr>
          <a:xfrm>
            <a:off x="268941" y="1686585"/>
            <a:ext cx="8650941" cy="1422375"/>
          </a:xfrm>
          <a:prstGeom prst="roundRect">
            <a:avLst/>
          </a:prstGeom>
          <a:solidFill>
            <a:srgbClr val="3333B3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 </a:t>
            </a:r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3"/>
          </p:nvPr>
        </p:nvSpPr>
        <p:spPr>
          <a:xfrm>
            <a:off x="866775" y="1806788"/>
            <a:ext cx="7648575" cy="9144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9" name="文本占位符 16"/>
          <p:cNvSpPr>
            <a:spLocks noGrp="1"/>
          </p:cNvSpPr>
          <p:nvPr>
            <p:ph type="body" sz="quarter" idx="14"/>
          </p:nvPr>
        </p:nvSpPr>
        <p:spPr>
          <a:xfrm>
            <a:off x="2133601" y="4168988"/>
            <a:ext cx="4686300" cy="9144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D611A7DB-A5B1-454E-BA1C-14DEA4040BC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2359CDC3-D254-469E-8F04-CC4295B8C37F}" type="slidenum">
              <a:rPr lang="zh-CN" altLang="en-US" smtClean="0"/>
            </a:fld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3" hasCustomPrompt="1"/>
          </p:nvPr>
        </p:nvSpPr>
        <p:spPr>
          <a:xfrm>
            <a:off x="1102406" y="1267952"/>
            <a:ext cx="6939186" cy="1314450"/>
          </a:xfrm>
          <a:solidFill>
            <a:srgbClr val="3333B2"/>
          </a:solidFill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Title of Your Slides</a:t>
            </a:r>
            <a:endParaRPr lang="zh-CN" altLang="en-US" dirty="0"/>
          </a:p>
        </p:txBody>
      </p:sp>
      <p:sp>
        <p:nvSpPr>
          <p:cNvPr id="9" name="内容占位符 7"/>
          <p:cNvSpPr>
            <a:spLocks noGrp="1"/>
          </p:cNvSpPr>
          <p:nvPr>
            <p:ph sz="quarter" idx="14" hasCustomPrompt="1"/>
          </p:nvPr>
        </p:nvSpPr>
        <p:spPr>
          <a:xfrm>
            <a:off x="3152180" y="3349720"/>
            <a:ext cx="2839641" cy="4095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aseline="0">
                <a:latin typeface="+mj-lt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Name</a:t>
            </a:r>
            <a:endParaRPr lang="zh-CN" altLang="en-US" dirty="0"/>
          </a:p>
        </p:txBody>
      </p:sp>
      <p:sp>
        <p:nvSpPr>
          <p:cNvPr id="10" name="内容占位符 7"/>
          <p:cNvSpPr>
            <a:spLocks noGrp="1"/>
          </p:cNvSpPr>
          <p:nvPr>
            <p:ph sz="quarter" idx="15" hasCustomPrompt="1"/>
          </p:nvPr>
        </p:nvSpPr>
        <p:spPr>
          <a:xfrm>
            <a:off x="3152180" y="4674690"/>
            <a:ext cx="2839641" cy="409575"/>
          </a:xfrm>
        </p:spPr>
        <p:txBody>
          <a:bodyPr anchor="ctr"/>
          <a:lstStyle>
            <a:lvl1pPr marL="0" indent="0" algn="ctr">
              <a:buNone/>
              <a:defRPr sz="2000" baseline="0">
                <a:latin typeface="+mj-lt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Department</a:t>
            </a:r>
            <a:endParaRPr lang="zh-CN" altLang="en-US" dirty="0"/>
          </a:p>
        </p:txBody>
      </p:sp>
      <p:sp>
        <p:nvSpPr>
          <p:cNvPr id="11" name="内容占位符 7"/>
          <p:cNvSpPr>
            <a:spLocks noGrp="1"/>
          </p:cNvSpPr>
          <p:nvPr>
            <p:ph sz="quarter" idx="16" hasCustomPrompt="1"/>
          </p:nvPr>
        </p:nvSpPr>
        <p:spPr>
          <a:xfrm>
            <a:off x="3152180" y="5337175"/>
            <a:ext cx="2839641" cy="4095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aseline="0">
                <a:latin typeface="+mj-lt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Time</a:t>
            </a:r>
            <a:endParaRPr lang="zh-CN" altLang="en-US" dirty="0"/>
          </a:p>
        </p:txBody>
      </p:sp>
      <p:sp>
        <p:nvSpPr>
          <p:cNvPr id="26" name="内容占位符 7"/>
          <p:cNvSpPr>
            <a:spLocks noGrp="1"/>
          </p:cNvSpPr>
          <p:nvPr>
            <p:ph sz="quarter" idx="17" hasCustomPrompt="1"/>
          </p:nvPr>
        </p:nvSpPr>
        <p:spPr>
          <a:xfrm>
            <a:off x="3152179" y="4012205"/>
            <a:ext cx="2839641" cy="4095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aseline="0">
                <a:latin typeface="+mj-lt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Name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222191"/>
            <a:ext cx="9144000" cy="587434"/>
          </a:xfrm>
          <a:prstGeom prst="rect">
            <a:avLst/>
          </a:prstGeom>
          <a:gradFill flip="none" rotWithShape="1">
            <a:gsLst>
              <a:gs pos="0">
                <a:srgbClr val="3232B0">
                  <a:shade val="30000"/>
                  <a:satMod val="115000"/>
                </a:srgbClr>
              </a:gs>
              <a:gs pos="50000">
                <a:srgbClr val="3232B0">
                  <a:shade val="67500"/>
                  <a:satMod val="115000"/>
                </a:srgbClr>
              </a:gs>
              <a:gs pos="100000">
                <a:srgbClr val="3232B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0F41D5E8-ACB8-43C7-BC40-A9B89594C7E9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2359CDC3-D254-469E-8F04-CC4295B8C37F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3" hasCustomPrompt="1"/>
          </p:nvPr>
        </p:nvSpPr>
        <p:spPr>
          <a:xfrm>
            <a:off x="250032" y="230425"/>
            <a:ext cx="2626518" cy="504825"/>
          </a:xfrm>
        </p:spPr>
        <p:txBody>
          <a:bodyPr anchor="ctr">
            <a:noAutofit/>
          </a:bodyPr>
          <a:lstStyle>
            <a:lvl1pPr marL="0" indent="0">
              <a:buNone/>
              <a:defRPr sz="360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Input Title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222191"/>
            <a:ext cx="9144000" cy="587434"/>
          </a:xfrm>
          <a:prstGeom prst="rect">
            <a:avLst/>
          </a:prstGeom>
          <a:gradFill flip="none" rotWithShape="1">
            <a:gsLst>
              <a:gs pos="0">
                <a:srgbClr val="3232B0">
                  <a:shade val="30000"/>
                  <a:satMod val="115000"/>
                </a:srgbClr>
              </a:gs>
              <a:gs pos="50000">
                <a:srgbClr val="3232B0">
                  <a:shade val="67500"/>
                  <a:satMod val="115000"/>
                </a:srgbClr>
              </a:gs>
              <a:gs pos="100000">
                <a:srgbClr val="3232B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0F41D5E8-ACB8-43C7-BC40-A9B89594C7E9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2359CDC3-D254-469E-8F04-CC4295B8C37F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22191"/>
            <a:ext cx="5270269" cy="587434"/>
          </a:xfrm>
        </p:spPr>
        <p:txBody>
          <a:bodyPr>
            <a:normAutofit/>
          </a:bodyPr>
          <a:lstStyle>
            <a:lvl1pPr>
              <a:defRPr lang="zh-CN" altLang="en-US" sz="3200" kern="1200" dirty="0">
                <a:solidFill>
                  <a:schemeClr val="bg1"/>
                </a:solidFill>
                <a:latin typeface="+mn-lt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222191"/>
            <a:ext cx="9144000" cy="587434"/>
          </a:xfrm>
          <a:prstGeom prst="rect">
            <a:avLst/>
          </a:prstGeom>
          <a:gradFill flip="none" rotWithShape="1">
            <a:gsLst>
              <a:gs pos="0">
                <a:srgbClr val="3232B0">
                  <a:shade val="30000"/>
                  <a:satMod val="115000"/>
                </a:srgbClr>
              </a:gs>
              <a:gs pos="50000">
                <a:srgbClr val="3232B0">
                  <a:shade val="67500"/>
                  <a:satMod val="115000"/>
                </a:srgbClr>
              </a:gs>
              <a:gs pos="100000">
                <a:srgbClr val="3232B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93165" y="254298"/>
            <a:ext cx="86288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title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07146-DD1E-4EBD-B8F7-D93B3206AC37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4572000" cy="2221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572000" y="0"/>
            <a:ext cx="4572000" cy="222191"/>
          </a:xfrm>
          <a:prstGeom prst="rect">
            <a:avLst/>
          </a:prstGeom>
          <a:solidFill>
            <a:srgbClr val="3333B3"/>
          </a:solidFill>
          <a:ln>
            <a:solidFill>
              <a:srgbClr val="330D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6635809"/>
            <a:ext cx="4572000" cy="2221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0D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4572000" y="6635809"/>
            <a:ext cx="4572000" cy="222191"/>
          </a:xfrm>
          <a:prstGeom prst="rect">
            <a:avLst/>
          </a:prstGeom>
          <a:solidFill>
            <a:srgbClr val="3333B3"/>
          </a:solidFill>
          <a:ln>
            <a:solidFill>
              <a:srgbClr val="330D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3.png"/><Relationship Id="rId3" Type="http://schemas.openxmlformats.org/officeDocument/2006/relationships/tags" Target="../tags/tag2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292531" y="1546858"/>
            <a:ext cx="8558786" cy="1158445"/>
          </a:xfrm>
          <a:prstGeom prst="roundRect">
            <a:avLst/>
          </a:prstGeom>
          <a:effectLst>
            <a:outerShdw blurRad="50800" dist="635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zh-CN" sz="30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+mn-lt"/>
              </a:rPr>
              <a:t>抖音</a:t>
            </a:r>
            <a:r>
              <a:rPr lang="en-US" altLang="zh-CN" sz="30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+mn-lt"/>
              </a:rPr>
              <a:t>APP</a:t>
            </a:r>
            <a:r>
              <a:rPr lang="zh-CN" altLang="en-US" sz="30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+mn-lt"/>
              </a:rPr>
              <a:t>的设计与实现</a:t>
            </a:r>
            <a:endParaRPr lang="zh-CN" altLang="en-US" sz="3000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16"/>
          </p:nvPr>
        </p:nvSpPr>
        <p:spPr>
          <a:xfrm>
            <a:off x="3152180" y="5612716"/>
            <a:ext cx="2839641" cy="409575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+mn-lt"/>
              </a:rPr>
              <a:t>June. 12th, 2022</a:t>
            </a:r>
            <a:endParaRPr lang="en-US" sz="2400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17"/>
          </p:nvPr>
        </p:nvSpPr>
        <p:spPr>
          <a:xfrm>
            <a:off x="917575" y="5048250"/>
            <a:ext cx="7308850" cy="409575"/>
          </a:xfrm>
        </p:spPr>
        <p:txBody>
          <a:bodyPr>
            <a:no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贾亦斌，黄小龙，黄延，易锐，陈琼宇，邓钦艺</a:t>
            </a:r>
            <a:endParaRPr lang="zh-CN" altLang="en-US" sz="2400" dirty="0">
              <a:latin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9CDC3-D254-469E-8F04-CC4295B8C37F}" type="slidenum">
              <a:rPr lang="zh-CN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</a:fld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5"/>
          <p:cNvSpPr>
            <a:spLocks noGrp="1"/>
          </p:cNvSpPr>
          <p:nvPr/>
        </p:nvSpPr>
        <p:spPr>
          <a:xfrm>
            <a:off x="762635" y="2967990"/>
            <a:ext cx="7284085" cy="880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j-lt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latin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NO. 11037</a:t>
            </a:r>
            <a:endParaRPr lang="en-US" altLang="zh-CN" sz="2400" dirty="0">
              <a:latin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r>
              <a:rPr sz="2400" dirty="0">
                <a:latin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Koka Kola</a:t>
            </a:r>
            <a:r>
              <a:rPr lang="zh-CN" sz="2400" dirty="0">
                <a:latin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队</a:t>
            </a:r>
            <a:endParaRPr lang="zh-CN" sz="2400" dirty="0">
              <a:latin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9CDC3-D254-469E-8F04-CC4295B8C37F}" type="slidenum">
              <a:rPr lang="zh-CN" altLang="en-US" sz="110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</a:fld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250190" y="281305"/>
            <a:ext cx="8367395" cy="504825"/>
          </a:xfrm>
        </p:spPr>
        <p:txBody>
          <a:bodyPr>
            <a:no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成员分工</a:t>
            </a:r>
            <a:endParaRPr lang="zh-CN" altLang="en-US" sz="3200" dirty="0">
              <a:latin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2617470" y="900430"/>
          <a:ext cx="5897880" cy="5455920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2022475"/>
                <a:gridCol w="2698750"/>
                <a:gridCol w="1176655"/>
              </a:tblGrid>
              <a:tr h="304800"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任务项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任务细项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</a:tr>
              <a:tr h="304800">
                <a:tc rowSpan="2"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en-US" altLang="zh-CN" sz="1600" b="0" baseline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zh-CN" altLang="en-US" sz="1600" b="0" baseline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用户分析</a:t>
                      </a:r>
                      <a:endParaRPr lang="zh-CN" altLang="en-US" sz="1600" b="0" baseline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baseline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用户总体分析</a:t>
                      </a:r>
                      <a:endParaRPr lang="zh-CN" altLang="en-US" sz="1600" b="0" baseline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黄小龙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</a:tr>
              <a:tr h="457200">
                <a:tc vMerge="1">
                  <a:tcPr marT="30480" marB="30480"/>
                </a:tc>
                <a:tc>
                  <a:txBody>
                    <a:bodyPr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0" baseline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用户画像</a:t>
                      </a:r>
                      <a:endParaRPr lang="zh-CN" altLang="en-US" sz="1600" b="0" baseline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黄小龙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</a:tr>
              <a:tr h="304800">
                <a:tc rowSpan="2"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en-US" altLang="zh-CN" sz="1600" b="0" baseline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需求分析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需求分解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黄延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</a:tr>
              <a:tr h="304800">
                <a:tc vMerge="1">
                  <a:tcPr marT="30480" marB="30480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验收标准确定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黄延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T="30480" marB="30480" anchor="ctr"/>
                </a:tc>
              </a:tr>
              <a:tr h="304800">
                <a:tc rowSpan="3"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 </a:t>
                      </a: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产品分析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产品愿景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易锐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</a:tr>
              <a:tr h="304800">
                <a:tc vMerge="1">
                  <a:tcPr marT="30480" marB="30480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产品路线图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易锐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T="30480" marB="30480" anchor="ctr"/>
                </a:tc>
              </a:tr>
              <a:tr h="304800">
                <a:tc vMerge="1"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</a:t>
                      </a:r>
                      <a:r>
                        <a:rPr lang="en-US" altLang="zh-CN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Backlog</a:t>
                      </a:r>
                      <a:endParaRPr lang="en-US" altLang="zh-CN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易锐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T="30480" marB="30480" anchor="ctr"/>
                </a:tc>
              </a:tr>
              <a:tr h="304800"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 </a:t>
                      </a: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迭代周期及工作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迭代周期计划及时间表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贾亦斌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</a:tr>
              <a:tr h="548640"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 </a:t>
                      </a: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技术架构选型与基础设施搭建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总体技术选型、技术架构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陈琼宇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</a:tr>
              <a:tr h="548640"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 </a:t>
                      </a: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代码规范制定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源文件格式规范、代码编写规范、命名规范、分层约定</a:t>
                      </a:r>
                      <a:endParaRPr lang="zh-CN" altLang="en-US" sz="1600" b="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邓钦艺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</a:tr>
              <a:tr h="457200">
                <a:tc rowSpan="2"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 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业务逻辑设计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业务数据库设计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全体成员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</a:tr>
              <a:tr h="548640">
                <a:tc vMerge="1"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业务逻辑代码设计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全体成员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</a:tr>
              <a:tr h="457200"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 </a:t>
                      </a: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测试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前后端联调测试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30480" marB="30480" anchor="ctr"/>
                </a:tc>
                <a:tc>
                  <a:txBody>
                    <a:bodyPr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全体成员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T="30480" marB="30480" anchor="ctr"/>
                </a:tc>
              </a:tr>
            </a:tbl>
          </a:graphicData>
        </a:graphic>
      </p:graphicFrame>
      <p:sp>
        <p:nvSpPr>
          <p:cNvPr id="6" name="文本占位符 2"/>
          <p:cNvSpPr txBox="1"/>
          <p:nvPr/>
        </p:nvSpPr>
        <p:spPr>
          <a:xfrm>
            <a:off x="244" y="894489"/>
            <a:ext cx="1961053" cy="5067857"/>
          </a:xfrm>
          <a:prstGeom prst="rect">
            <a:avLst/>
          </a:prstGeom>
        </p:spPr>
        <p:txBody>
          <a:bodyPr anchor="ctr" anchorCtr="0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>
                <a:solidFill>
                  <a:srgbClr val="17557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/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/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9pPr>
          </a:lstStyle>
          <a:p>
            <a:r>
              <a:rPr lang="zh-CN" altLang="en-US" dirty="0" smtClean="0">
                <a:solidFill>
                  <a:srgbClr val="0070C0"/>
                </a:solidFill>
              </a:rPr>
              <a:t>组长：</a:t>
            </a:r>
            <a:endParaRPr lang="en-US" altLang="zh-CN" dirty="0" smtClean="0">
              <a:solidFill>
                <a:srgbClr val="0070C0"/>
              </a:solidFill>
            </a:endParaRPr>
          </a:p>
          <a:p>
            <a:r>
              <a:rPr lang="zh-CN" altLang="en-US" dirty="0" smtClean="0">
                <a:solidFill>
                  <a:schemeClr val="tx1"/>
                </a:solidFill>
              </a:rPr>
              <a:t>贾亦斌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dirty="0" smtClean="0">
                <a:solidFill>
                  <a:srgbClr val="0070C0"/>
                </a:solidFill>
              </a:rPr>
              <a:t>组员：</a:t>
            </a:r>
            <a:endParaRPr lang="en-US" altLang="zh-CN" dirty="0" smtClean="0">
              <a:solidFill>
                <a:srgbClr val="0070C0"/>
              </a:solidFill>
            </a:endParaRPr>
          </a:p>
          <a:p>
            <a:r>
              <a:rPr lang="zh-CN" altLang="en-US" dirty="0" smtClean="0">
                <a:solidFill>
                  <a:schemeClr val="tx1"/>
                </a:solidFill>
              </a:rPr>
              <a:t>黄小龙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dirty="0" smtClean="0">
                <a:solidFill>
                  <a:schemeClr val="tx1"/>
                </a:solidFill>
              </a:rPr>
              <a:t>黄延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dirty="0" smtClean="0">
                <a:solidFill>
                  <a:schemeClr val="tx1"/>
                </a:solidFill>
              </a:rPr>
              <a:t>易锐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dirty="0" smtClean="0">
                <a:solidFill>
                  <a:schemeClr val="tx1"/>
                </a:solidFill>
              </a:rPr>
              <a:t>陈琼宇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dirty="0" smtClean="0">
                <a:solidFill>
                  <a:schemeClr val="tx1"/>
                </a:solidFill>
              </a:rPr>
              <a:t>邓钦艺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41875" y="6356350"/>
            <a:ext cx="18395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表</a:t>
            </a:r>
            <a:r>
              <a:rPr lang="en-US" altLang="zh-CN" sz="1400"/>
              <a:t>1. </a:t>
            </a:r>
            <a:r>
              <a:rPr lang="zh-CN" altLang="en-US" sz="1400"/>
              <a:t>成员分工简介</a:t>
            </a:r>
            <a:r>
              <a:rPr lang="en-US" altLang="zh-CN" sz="1400"/>
              <a:t> </a:t>
            </a:r>
            <a:endParaRPr lang="en-US" altLang="zh-CN" sz="1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9CDC3-D254-469E-8F04-CC4295B8C37F}" type="slidenum">
              <a:rPr lang="zh-CN" altLang="en-US" sz="110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</a:fld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250190" y="281305"/>
            <a:ext cx="8367395" cy="504825"/>
          </a:xfrm>
        </p:spPr>
        <p:txBody>
          <a:bodyPr>
            <a:no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功能需求说明</a:t>
            </a:r>
            <a:endParaRPr lang="zh-CN" altLang="en-US" sz="3200" dirty="0">
              <a:latin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1965" y="1082675"/>
            <a:ext cx="2538095" cy="54927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941955" y="1567180"/>
            <a:ext cx="5984240" cy="47999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主要功能模块</a:t>
            </a:r>
            <a:r>
              <a:rPr lang="zh-CN" altLang="en-US">
                <a:solidFill>
                  <a:srgbClr val="0070C0"/>
                </a:solidFill>
              </a:rPr>
              <a:t>：</a:t>
            </a:r>
            <a:endParaRPr lang="zh-CN" altLang="en-US">
              <a:solidFill>
                <a:srgbClr val="0070C0"/>
              </a:solidFill>
            </a:endParaRP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0070C0"/>
                </a:solidFill>
              </a:rPr>
              <a:t>视频模块</a:t>
            </a:r>
            <a:r>
              <a:rPr lang="zh-CN" altLang="en-US"/>
              <a:t>：实现视频投稿与发布、视频列表展示、视频信息展示</a:t>
            </a:r>
            <a:endParaRPr lang="zh-CN" altLang="en-US"/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0070C0"/>
                </a:solidFill>
              </a:rPr>
              <a:t>用户模板</a:t>
            </a:r>
            <a:r>
              <a:rPr lang="zh-CN" altLang="en-US"/>
              <a:t>：实现注册、登录、个人信息查询与修改</a:t>
            </a:r>
            <a:endParaRPr lang="zh-CN" altLang="en-US"/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0070C0"/>
                </a:solidFill>
              </a:rPr>
              <a:t>交互模板</a:t>
            </a:r>
            <a:r>
              <a:rPr lang="zh-CN" altLang="en-US"/>
              <a:t>：实现转、评、赞、关注</a:t>
            </a:r>
            <a:endParaRPr lang="zh-CN" altLang="en-US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zh-CN" altLang="en-US"/>
              <a:t>主要字段信息：</a:t>
            </a:r>
            <a:endParaRPr lang="zh-CN" altLang="en-US"/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0070C0"/>
                </a:solidFill>
              </a:rPr>
              <a:t>视频信息</a:t>
            </a:r>
            <a:r>
              <a:rPr lang="zh-CN" altLang="en-US"/>
              <a:t>：用户ID，被转发用户ID，用户昵称，视频标题，视频封面图片URL，被转发用户昵称，发布时间，点赞数，文章内容，是否原创，转发数，收藏数，视频URL</a:t>
            </a:r>
            <a:endParaRPr lang="zh-CN" altLang="en-US"/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0070C0"/>
                </a:solidFill>
              </a:rPr>
              <a:t>评论信息</a:t>
            </a:r>
            <a:r>
              <a:rPr lang="zh-CN" altLang="en-US"/>
              <a:t>：评论用户昵称，发布时间，点赞数，被评论ID，评论ID，评论用户ID，评论URL，发布时间，评论内容，转发数</a:t>
            </a:r>
            <a:endParaRPr lang="zh-CN" altLang="en-US"/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rgbClr val="0070C0"/>
                </a:solidFill>
              </a:rPr>
              <a:t>用户信息</a:t>
            </a:r>
            <a:r>
              <a:rPr lang="zh-CN" altLang="en-US"/>
              <a:t>：用户ID、用户名、抖音号，认证信息，关注数、用户</a:t>
            </a:r>
            <a:r>
              <a:rPr lang="zh-CN" altLang="en-US">
                <a:sym typeface="+mn-ea"/>
              </a:rPr>
              <a:t>URL</a:t>
            </a:r>
            <a:r>
              <a:rPr lang="zh-CN" altLang="en-US"/>
              <a:t>、头像</a:t>
            </a:r>
            <a:r>
              <a:rPr lang="zh-CN" altLang="en-US">
                <a:sym typeface="+mn-ea"/>
              </a:rPr>
              <a:t>URL</a:t>
            </a:r>
            <a:r>
              <a:rPr lang="zh-CN" altLang="en-US"/>
              <a:t>、发帖数、粉丝数、用户简介，用户总获赞数，用户总作品数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9CDC3-D254-469E-8F04-CC4295B8C37F}" type="slidenum">
              <a:rPr lang="zh-CN" altLang="en-US" sz="110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</a:fld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250190" y="281305"/>
            <a:ext cx="8367395" cy="504825"/>
          </a:xfrm>
        </p:spPr>
        <p:txBody>
          <a:bodyPr>
            <a:no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技术架构</a:t>
            </a:r>
            <a:endParaRPr lang="zh-CN" altLang="en-US" sz="3200" dirty="0">
              <a:latin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5" name="图片 4" descr="技术架构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0190" y="981710"/>
            <a:ext cx="8620125" cy="517906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017010" y="6049645"/>
            <a:ext cx="18395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图</a:t>
            </a:r>
            <a:r>
              <a:rPr lang="en-US" altLang="zh-CN" sz="1400"/>
              <a:t>1. </a:t>
            </a:r>
            <a:r>
              <a:rPr lang="zh-CN" altLang="en-US" sz="1400"/>
              <a:t>整体技术架构</a:t>
            </a:r>
            <a:r>
              <a:rPr lang="en-US" altLang="zh-CN" sz="1400"/>
              <a:t> </a:t>
            </a:r>
            <a:endParaRPr lang="en-US" altLang="zh-CN" sz="1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9CDC3-D254-469E-8F04-CC4295B8C37F}" type="slidenum">
              <a:rPr lang="zh-CN" altLang="en-US" sz="110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</a:fld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250190" y="281305"/>
            <a:ext cx="8367395" cy="504825"/>
          </a:xfrm>
        </p:spPr>
        <p:txBody>
          <a:bodyPr>
            <a:no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项目亮点</a:t>
            </a:r>
            <a:endParaRPr lang="zh-CN" altLang="en-US" sz="3200" dirty="0">
              <a:latin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0200" y="1202055"/>
            <a:ext cx="795210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采用</a:t>
            </a:r>
            <a:r>
              <a:rPr lang="en-US" altLang="zh-CN"/>
              <a:t>MVC</a:t>
            </a:r>
            <a:r>
              <a:rPr lang="zh-CN" altLang="en-US"/>
              <a:t>模式、清晰简洁的代码逻辑设计，实现抖音应用的基本功能；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前端对多种常见异常业务实现友好用户提示；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采用锁结构保障数据完整性和一致性；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应用</a:t>
            </a:r>
            <a:r>
              <a:rPr lang="en-US" altLang="zh-CN"/>
              <a:t>Redis</a:t>
            </a:r>
            <a:r>
              <a:rPr lang="zh-CN" altLang="en-US"/>
              <a:t>优化查询效率；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提供多种校验模式及加密算法，提高应用的安全性。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基于Gin+Gorm实现用户信息获取，登陆，注册并对MySQL操作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基于jwt+Redis实现用户鉴权token及其过期，续签机制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基于Viper作为配置管理方案并实现配置文件热重载机制，基于Cors实现跨域处理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基于Zap+Lumberjack实现日志切割归档，同时基于Gin提供的相关方法封装中间件将错误日志写入文件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基于Validator实现自定义错误信息与状态码，基于Wire实现灵活依赖注入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基于ffmpeg实现抽帧获取视频封面并实现多驱动系统（local、kodo、oss）发布视频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基于Go内置的 http.Server 实现优雅重启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9CDC3-D254-469E-8F04-CC4295B8C37F}" type="slidenum">
              <a:rPr lang="zh-CN" altLang="en-US" sz="110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</a:fld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250190" y="281305"/>
            <a:ext cx="8367395" cy="504825"/>
          </a:xfrm>
        </p:spPr>
        <p:txBody>
          <a:bodyPr>
            <a:no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成果展示</a:t>
            </a:r>
            <a:endParaRPr lang="zh-CN" altLang="en-US" sz="3200" dirty="0">
              <a:latin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50190" y="1359535"/>
            <a:ext cx="83673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已实现所有接口功能，详见</a:t>
            </a:r>
            <a:r>
              <a:rPr lang="zh-CN" altLang="en-US"/>
              <a:t>视频</a:t>
            </a:r>
            <a:endParaRPr lang="zh-CN" altLang="en-US"/>
          </a:p>
        </p:txBody>
      </p:sp>
      <p:pic>
        <p:nvPicPr>
          <p:cNvPr id="2" name="20220612_152537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18770" y="1819275"/>
            <a:ext cx="8196580" cy="42729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TABLE_BEAUTIFY" val="smartTable{dd69a18b-55ce-4ebe-98d8-f2a2c5c990f9}"/>
  <p:tag name="TABLE_ENDDRAG_ORIGIN_RECT" val="506*433"/>
  <p:tag name="TABLE_ENDDRAG_RECT" val="164*85*506*433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6124*3034*659*659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3.xml><?xml version="1.0" encoding="utf-8"?>
<p:tagLst xmlns:p="http://schemas.openxmlformats.org/presentationml/2006/main">
  <p:tag name="COMMONDATA" val="eyJoZGlkIjoiZTk2MDljZjQ5NmY2MWFiMTdmOGRmNzBjOGEwMzc1MWUifQ==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Arial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1053</Words>
  <Application>WPS 演示</Application>
  <PresentationFormat>全屏显示(4:3)</PresentationFormat>
  <Paragraphs>154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Arial</vt:lpstr>
      <vt:lpstr>宋体</vt:lpstr>
      <vt:lpstr>Wingdings</vt:lpstr>
      <vt:lpstr>微软雅黑</vt:lpstr>
      <vt:lpstr>Times New Roman</vt:lpstr>
      <vt:lpstr>Arial Unicode MS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ROBOT ICE</dc:creator>
  <cp:lastModifiedBy>挽安</cp:lastModifiedBy>
  <cp:revision>5544</cp:revision>
  <cp:lastPrinted>2019-02-20T12:50:00Z</cp:lastPrinted>
  <dcterms:created xsi:type="dcterms:W3CDTF">2016-11-06T16:53:00Z</dcterms:created>
  <dcterms:modified xsi:type="dcterms:W3CDTF">2022-06-12T07:32:35Z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7345A6C8FA14418CA6CF9F11B4CC40F6</vt:lpwstr>
  </property>
</Properties>
</file>

<file path=docProps/thumbnail.jpeg>
</file>